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395" r:id="rId3"/>
    <p:sldId id="404" r:id="rId4"/>
    <p:sldId id="257" r:id="rId5"/>
    <p:sldId id="399" r:id="rId6"/>
    <p:sldId id="267" r:id="rId7"/>
    <p:sldId id="401" r:id="rId8"/>
    <p:sldId id="400" r:id="rId9"/>
    <p:sldId id="312" r:id="rId10"/>
    <p:sldId id="402" r:id="rId11"/>
    <p:sldId id="403" r:id="rId12"/>
    <p:sldId id="260" r:id="rId13"/>
    <p:sldId id="258" r:id="rId14"/>
    <p:sldId id="261" r:id="rId15"/>
    <p:sldId id="262" r:id="rId16"/>
    <p:sldId id="263" r:id="rId17"/>
    <p:sldId id="264" r:id="rId18"/>
    <p:sldId id="422" r:id="rId19"/>
    <p:sldId id="266" r:id="rId20"/>
    <p:sldId id="340" r:id="rId21"/>
    <p:sldId id="265" r:id="rId22"/>
    <p:sldId id="365" r:id="rId23"/>
    <p:sldId id="268" r:id="rId24"/>
    <p:sldId id="394" r:id="rId25"/>
    <p:sldId id="364" r:id="rId26"/>
    <p:sldId id="341" r:id="rId27"/>
    <p:sldId id="405" r:id="rId28"/>
    <p:sldId id="406" r:id="rId29"/>
    <p:sldId id="407" r:id="rId30"/>
    <p:sldId id="408" r:id="rId31"/>
    <p:sldId id="409" r:id="rId32"/>
    <p:sldId id="419" r:id="rId33"/>
    <p:sldId id="420" r:id="rId34"/>
    <p:sldId id="421" r:id="rId35"/>
    <p:sldId id="34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1"/>
    <p:restoredTop sz="94694"/>
  </p:normalViewPr>
  <p:slideViewPr>
    <p:cSldViewPr snapToGrid="0">
      <p:cViewPr varScale="1">
        <p:scale>
          <a:sx n="121" d="100"/>
          <a:sy n="121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8FCB9-FAA9-E441-9111-F4E364F2EDC3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42A37-8955-354A-9096-809496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0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4AFD7-3B73-F748-A758-77160D862C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0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396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2382"/>
            <a:ext cx="7886700" cy="4784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2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6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7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7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2B3EA-F847-0D41-9520-A0ADE90FBAE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5A0D-A749-C548-93DD-2915653B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2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84DE7-95DA-8F90-41FA-0409EA2B9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3950725"/>
            <a:ext cx="7886700" cy="915565"/>
          </a:xfrm>
        </p:spPr>
        <p:txBody>
          <a:bodyPr>
            <a:normAutofit fontScale="90000"/>
          </a:bodyPr>
          <a:lstStyle/>
          <a:p>
            <a:br>
              <a:rPr lang="en-US" sz="3800" dirty="0"/>
            </a:br>
            <a:r>
              <a:rPr lang="en-US" sz="3800" dirty="0"/>
              <a:t>HF Station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645AD-F05E-04DF-DA85-4D51A6AEC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5145583"/>
            <a:ext cx="7886700" cy="1132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Bill </a:t>
            </a:r>
            <a:r>
              <a:rPr lang="en-US" dirty="0" err="1"/>
              <a:t>Shanney</a:t>
            </a:r>
            <a:r>
              <a:rPr lang="en-US" dirty="0"/>
              <a:t>, W6QR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0A862-3235-66E9-43CC-501B5D4A97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12" r="1" b="1"/>
          <a:stretch>
            <a:fillRect/>
          </a:stretch>
        </p:blipFill>
        <p:spPr>
          <a:xfrm>
            <a:off x="1065195" y="304800"/>
            <a:ext cx="7044135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503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01DE-7930-EFF0-4583-7FB78765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Critical Frequency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6AD15-98C3-C5C6-7F55-AB8C1AC839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795" b="9063"/>
          <a:stretch>
            <a:fillRect/>
          </a:stretch>
        </p:blipFill>
        <p:spPr>
          <a:xfrm>
            <a:off x="1151536" y="843465"/>
            <a:ext cx="7630510" cy="258553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B6016-CC0D-E10F-A0E6-B18B442220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1600" dirty="0"/>
              <a:t>Higher frequency reflections do take place at lower elevation angles. The maximum usable frequency (MUF) at a given elevation angle is foF2/Sin(elevation angle) or foF2/cos(zenith angle)</a:t>
            </a:r>
          </a:p>
          <a:p>
            <a:r>
              <a:rPr lang="en-US" sz="1600" dirty="0"/>
              <a:t>The Critical Frequency in the middle of the reflection path determines the MUF for that path</a:t>
            </a:r>
          </a:p>
          <a:p>
            <a:r>
              <a:rPr lang="en-US" sz="1600" dirty="0"/>
              <a:t>3000km MUF and Critical Frequency (foF2) can be found at: https://prop.kc2g.com/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EECDC-AD00-8077-222F-87D54A6173AE}"/>
              </a:ext>
            </a:extLst>
          </p:cNvPr>
          <p:cNvSpPr txBox="1"/>
          <p:nvPr/>
        </p:nvSpPr>
        <p:spPr>
          <a:xfrm>
            <a:off x="4729655" y="1545021"/>
            <a:ext cx="6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Solar</a:t>
            </a:r>
          </a:p>
          <a:p>
            <a:r>
              <a:rPr lang="en-US" dirty="0"/>
              <a:t>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9829C-EF27-A1FA-7208-4347F5EFE390}"/>
              </a:ext>
            </a:extLst>
          </p:cNvPr>
          <p:cNvSpPr txBox="1"/>
          <p:nvPr/>
        </p:nvSpPr>
        <p:spPr>
          <a:xfrm>
            <a:off x="2751750" y="1054164"/>
            <a:ext cx="832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Winter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A04D0-0E6C-0F23-DD4E-8D0229278DB3}"/>
              </a:ext>
            </a:extLst>
          </p:cNvPr>
          <p:cNvSpPr txBox="1"/>
          <p:nvPr/>
        </p:nvSpPr>
        <p:spPr>
          <a:xfrm>
            <a:off x="6642538" y="1054164"/>
            <a:ext cx="976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Summer</a:t>
            </a:r>
          </a:p>
        </p:txBody>
      </p:sp>
    </p:spTree>
    <p:extLst>
      <p:ext uri="{BB962C8B-B14F-4D97-AF65-F5344CB8AC3E}">
        <p14:creationId xmlns:p14="http://schemas.microsoft.com/office/powerpoint/2010/main" val="215945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6961-E305-5182-2892-E4087B36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904C2-90F8-E1B0-4FDB-FDB4A5C7D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81" y="1419219"/>
            <a:ext cx="8341637" cy="43580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72F9A-CAA6-A46C-D7D7-BB47605C90DE}"/>
              </a:ext>
            </a:extLst>
          </p:cNvPr>
          <p:cNvSpPr txBox="1"/>
          <p:nvPr/>
        </p:nvSpPr>
        <p:spPr>
          <a:xfrm>
            <a:off x="798786" y="6148552"/>
            <a:ext cx="23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https://prop.kc2g.com/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6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DAD5C-A433-C1B5-5055-BFB61A56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0604-BFA4-E7ED-F9FB-03A8620A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going to limit my discussion to 40-10M. A 40M dipole is roughly 68’ long and can fit straight on most lots. Don’t be afraid to bend the ends to fit</a:t>
            </a:r>
          </a:p>
          <a:p>
            <a:r>
              <a:rPr lang="en-US" dirty="0"/>
              <a:t>40M is useful all day for local contacts and distant contacts after sundown</a:t>
            </a:r>
          </a:p>
          <a:p>
            <a:r>
              <a:rPr lang="en-US" dirty="0"/>
              <a:t>Just before 2025 Field Day there was a very interesting article in June QST about antenna height: </a:t>
            </a:r>
            <a:r>
              <a:rPr lang="en-US" i="1" dirty="0"/>
              <a:t>Maximize Your ARRL Field Day Performance, </a:t>
            </a:r>
            <a:r>
              <a:rPr lang="en-US" dirty="0"/>
              <a:t>By Frank Donovan, W3LPL, and </a:t>
            </a:r>
            <a:r>
              <a:rPr lang="en-US" dirty="0" err="1"/>
              <a:t>Rol</a:t>
            </a:r>
            <a:r>
              <a:rPr lang="en-US" dirty="0"/>
              <a:t> Anders, K3RA.</a:t>
            </a:r>
          </a:p>
          <a:p>
            <a:pPr lvl="1"/>
            <a:r>
              <a:rPr lang="en-US" dirty="0"/>
              <a:t>They conclude that 40’ is the most desirable height for a 40M dipole</a:t>
            </a:r>
          </a:p>
        </p:txBody>
      </p:sp>
    </p:spTree>
    <p:extLst>
      <p:ext uri="{BB962C8B-B14F-4D97-AF65-F5344CB8AC3E}">
        <p14:creationId xmlns:p14="http://schemas.microsoft.com/office/powerpoint/2010/main" val="83061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4380D-4ED6-A459-AD16-43737F1B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>
            <a:normAutofit/>
          </a:bodyPr>
          <a:lstStyle/>
          <a:p>
            <a:r>
              <a:rPr lang="en-US" dirty="0"/>
              <a:t>Horizontal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BB81A-7D91-B613-EF5E-988885CCB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2198362"/>
            <a:ext cx="3719225" cy="3917773"/>
          </a:xfrm>
        </p:spPr>
        <p:txBody>
          <a:bodyPr>
            <a:normAutofit/>
          </a:bodyPr>
          <a:lstStyle/>
          <a:p>
            <a:r>
              <a:rPr lang="en-US" sz="1700" dirty="0"/>
              <a:t>I’ll talk about horizontally polarized antennas first since they provide more gain and have better radiation at high angles for close in contacts (&lt;1000 miles) </a:t>
            </a:r>
          </a:p>
          <a:p>
            <a:r>
              <a:rPr lang="en-US" sz="1700" dirty="0"/>
              <a:t>The simplest and most popular horizontal antenna is the dipole</a:t>
            </a:r>
          </a:p>
          <a:p>
            <a:r>
              <a:rPr lang="en-US" sz="1700" dirty="0"/>
              <a:t>The length is typically </a:t>
            </a:r>
            <a:r>
              <a:rPr lang="en-US" sz="1700" dirty="0" err="1"/>
              <a:t>ƛ</a:t>
            </a:r>
            <a:r>
              <a:rPr lang="en-US" sz="1700" dirty="0"/>
              <a:t>/2</a:t>
            </a:r>
          </a:p>
          <a:p>
            <a:r>
              <a:rPr lang="en-US" sz="1700" dirty="0"/>
              <a:t>The feed point impedance is between 50-100Ω depending on the height above ground</a:t>
            </a:r>
          </a:p>
          <a:p>
            <a:r>
              <a:rPr lang="en-US" sz="1700" dirty="0"/>
              <a:t>Maximum radiation is at right angles to the wire for lengths &lt;</a:t>
            </a:r>
            <a:r>
              <a:rPr lang="en-US" sz="1700" dirty="0" err="1"/>
              <a:t>ƛ</a:t>
            </a: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63FB2-C270-25F3-0358-684993791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25" y="2776196"/>
            <a:ext cx="3591379" cy="257335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5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9D10A-1D08-72AC-E6EC-06783BDD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941937"/>
          </a:xfrm>
        </p:spPr>
        <p:txBody>
          <a:bodyPr anchor="b">
            <a:normAutofit/>
          </a:bodyPr>
          <a:lstStyle/>
          <a:p>
            <a:r>
              <a:rPr lang="en-US" sz="4700" dirty="0"/>
              <a:t>40M Dipole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3170-CE6A-F12A-A808-5F87AED74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anchor="t">
            <a:normAutofit/>
          </a:bodyPr>
          <a:lstStyle/>
          <a:p>
            <a:r>
              <a:rPr lang="en-US" sz="1900" dirty="0"/>
              <a:t>During Solar Maximum the critical frequency usually goes &gt;7MHz during the day so very high radiation angles are useful. In the evening when the critical frequency drops below 7MHz low angle radiation is desirable</a:t>
            </a:r>
          </a:p>
          <a:p>
            <a:r>
              <a:rPr lang="en-US" sz="1900" dirty="0"/>
              <a:t>A 20º radiation angle results in a 1200 mile skip distance or 2 hops across the USA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B228F-0DB8-E15E-BACF-6BEB84A5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286" y="1311539"/>
            <a:ext cx="4094226" cy="4234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87890-46BD-8D3A-FD9C-FD86836E085B}"/>
              </a:ext>
            </a:extLst>
          </p:cNvPr>
          <p:cNvSpPr txBox="1"/>
          <p:nvPr/>
        </p:nvSpPr>
        <p:spPr>
          <a:xfrm>
            <a:off x="5660133" y="5464366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40M Dipole up 40’</a:t>
            </a:r>
          </a:p>
        </p:txBody>
      </p:sp>
    </p:spTree>
    <p:extLst>
      <p:ext uri="{BB962C8B-B14F-4D97-AF65-F5344CB8AC3E}">
        <p14:creationId xmlns:p14="http://schemas.microsoft.com/office/powerpoint/2010/main" val="75410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612A-8761-7D24-C444-76CA0654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Frequency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C2E7-98B7-DEA2-6E25-2771C41D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40M is a very good band for close contacts but has high D-layer absorption during the day which limits multi hop contacts. The D-layer goes away at night</a:t>
            </a:r>
          </a:p>
          <a:p>
            <a:r>
              <a:rPr lang="en-US" dirty="0"/>
              <a:t>20M is a good band for longer distance contacts at any point in the solar cycle. The critical frequency at solar max limits close in contacts to &gt;400 miles. At solar minimum this becomes &gt;800 miles.</a:t>
            </a:r>
          </a:p>
          <a:p>
            <a:r>
              <a:rPr lang="en-US" dirty="0"/>
              <a:t>At solar max 20M can stay open into the evening for low angle DX contacts</a:t>
            </a:r>
          </a:p>
          <a:p>
            <a:r>
              <a:rPr lang="en-US" dirty="0"/>
              <a:t>We want to mount our dipole low enough to make the 400-mile contacts, elevation angle 60º, but high enough to have reasonable performance at 10º elevation for </a:t>
            </a:r>
            <a:r>
              <a:rPr lang="en-US" dirty="0" err="1"/>
              <a:t>DXing</a:t>
            </a:r>
            <a:endParaRPr lang="en-US" dirty="0"/>
          </a:p>
          <a:p>
            <a:r>
              <a:rPr lang="en-US" dirty="0"/>
              <a:t>25’ is a good compromise height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2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C00A-7307-EC5B-2AC4-8F79DCF9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20M Dipole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F3273-3EDD-EBA1-8FCF-7F3B3A2FE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2383"/>
            <a:ext cx="7886700" cy="557604"/>
          </a:xfrm>
        </p:spPr>
        <p:txBody>
          <a:bodyPr/>
          <a:lstStyle/>
          <a:p>
            <a:r>
              <a:rPr lang="en-US" dirty="0"/>
              <a:t>Dipole performance vs Height is shown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CE561-3C43-760D-8E63-62051F402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94805"/>
            <a:ext cx="2434576" cy="2468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CF08C-1548-DEBE-3A75-A20B68FCF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190" y="2249042"/>
            <a:ext cx="2271620" cy="2359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759615-1E12-9D73-208C-352BE7DEC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76" y="2303279"/>
            <a:ext cx="2287674" cy="23599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3FD4A3-DD10-608E-8B93-C4D0300F03AE}"/>
              </a:ext>
            </a:extLst>
          </p:cNvPr>
          <p:cNvSpPr txBox="1"/>
          <p:nvPr/>
        </p:nvSpPr>
        <p:spPr>
          <a:xfrm>
            <a:off x="1068637" y="4723347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Dipole up 35’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7032FF-6C6B-7653-E664-D5DC969285E1}"/>
              </a:ext>
            </a:extLst>
          </p:cNvPr>
          <p:cNvSpPr txBox="1"/>
          <p:nvPr/>
        </p:nvSpPr>
        <p:spPr>
          <a:xfrm>
            <a:off x="3963585" y="4723347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Dipole up 25’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098F4E-51D6-FEAE-7C50-E369A82C7355}"/>
              </a:ext>
            </a:extLst>
          </p:cNvPr>
          <p:cNvSpPr txBox="1"/>
          <p:nvPr/>
        </p:nvSpPr>
        <p:spPr>
          <a:xfrm>
            <a:off x="6648371" y="4729607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Dipole up 18’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882667-C8BC-FB06-1B81-343E8C2AF468}"/>
              </a:ext>
            </a:extLst>
          </p:cNvPr>
          <p:cNvSpPr txBox="1"/>
          <p:nvPr/>
        </p:nvSpPr>
        <p:spPr>
          <a:xfrm>
            <a:off x="506776" y="5618602"/>
            <a:ext cx="7639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20M Dipole up 25’ has a good balance of low and high angle radiation</a:t>
            </a:r>
          </a:p>
        </p:txBody>
      </p:sp>
    </p:spTree>
    <p:extLst>
      <p:ext uri="{BB962C8B-B14F-4D97-AF65-F5344CB8AC3E}">
        <p14:creationId xmlns:p14="http://schemas.microsoft.com/office/powerpoint/2010/main" val="224438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2C34-C221-7D34-9B6F-E76D296D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and 10M Bands Near Solar Max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85C9-E272-4D0F-EE9F-914E7C5E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2382"/>
            <a:ext cx="7886700" cy="2816061"/>
          </a:xfrm>
        </p:spPr>
        <p:txBody>
          <a:bodyPr/>
          <a:lstStyle/>
          <a:p>
            <a:r>
              <a:rPr lang="en-US" dirty="0"/>
              <a:t>The short skip on 15M is 600 miles, 45º elevation</a:t>
            </a:r>
          </a:p>
          <a:p>
            <a:r>
              <a:rPr lang="en-US" dirty="0"/>
              <a:t>On 10M it is 800 miles, 30º elevation</a:t>
            </a:r>
          </a:p>
          <a:p>
            <a:r>
              <a:rPr lang="en-US" dirty="0"/>
              <a:t>These are both DX bands during solar maximum</a:t>
            </a:r>
          </a:p>
          <a:p>
            <a:r>
              <a:rPr lang="en-US" dirty="0"/>
              <a:t>Both do well at 25’ high for overall use, see below. Many hams prefer to mount them higher and focus on DX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C667C-6434-F7B5-C89B-856E7C24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66" y="3875674"/>
            <a:ext cx="2319883" cy="2376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A9A51-BA24-D581-AAD0-C9440CD1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019" y="3875674"/>
            <a:ext cx="2328160" cy="2376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75A958-11C8-C1ED-A731-7B47D7CC30CE}"/>
              </a:ext>
            </a:extLst>
          </p:cNvPr>
          <p:cNvSpPr txBox="1"/>
          <p:nvPr/>
        </p:nvSpPr>
        <p:spPr>
          <a:xfrm>
            <a:off x="3568970" y="5513675"/>
            <a:ext cx="615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15M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E9C0D-074F-C578-1923-981F147498DD}"/>
              </a:ext>
            </a:extLst>
          </p:cNvPr>
          <p:cNvSpPr txBox="1"/>
          <p:nvPr/>
        </p:nvSpPr>
        <p:spPr>
          <a:xfrm>
            <a:off x="6468162" y="5481876"/>
            <a:ext cx="615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10M</a:t>
            </a:r>
          </a:p>
        </p:txBody>
      </p:sp>
    </p:spTree>
    <p:extLst>
      <p:ext uri="{BB962C8B-B14F-4D97-AF65-F5344CB8AC3E}">
        <p14:creationId xmlns:p14="http://schemas.microsoft.com/office/powerpoint/2010/main" val="212662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6B52-A221-BD86-F54F-BBFEC2ED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In Propagation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7C3F0B-B2BF-30AD-96DA-82703DE88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277328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1591286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927384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5271282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05714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77759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Min Distance Winter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Radiation Angle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6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4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99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74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68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4957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E87664-52CA-F070-2E92-09EBB61D5AE0}"/>
              </a:ext>
            </a:extLst>
          </p:cNvPr>
          <p:cNvSpPr txBox="1"/>
          <p:nvPr/>
        </p:nvSpPr>
        <p:spPr>
          <a:xfrm>
            <a:off x="1030014" y="4067503"/>
            <a:ext cx="6852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These are rules of thumb mid-day based on Critical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Summer propagation is much worse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* During solar min there might not be enough electron density to support long distance propagation on 15 or 10M</a:t>
            </a:r>
          </a:p>
        </p:txBody>
      </p:sp>
    </p:spTree>
    <p:extLst>
      <p:ext uri="{BB962C8B-B14F-4D97-AF65-F5344CB8AC3E}">
        <p14:creationId xmlns:p14="http://schemas.microsoft.com/office/powerpoint/2010/main" val="30511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4D76-F13F-0C77-AD4D-1432EF70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A2C1-ABE0-CB3B-9E2F-D27D0AB69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Dipoles get an extra 6dB gain from ground reflections. The area where the reflections take place is called the Fresnel Zone</a:t>
            </a:r>
          </a:p>
          <a:p>
            <a:r>
              <a:rPr lang="en-US" dirty="0"/>
              <a:t>For a dipole up 25’ the Fresnel Zone is from 14-140’ away from the antenna and about 140’ wide (10-60º elevation angle)</a:t>
            </a:r>
          </a:p>
          <a:p>
            <a:r>
              <a:rPr lang="en-US" dirty="0"/>
              <a:t>For best performance you want as much clear space in this zone as you can get, especially in directions you want to work</a:t>
            </a:r>
          </a:p>
          <a:p>
            <a:r>
              <a:rPr lang="en-US" dirty="0"/>
              <a:t>Higher antennas have a larger Fresnel Zone, especially at low elevation angles</a:t>
            </a:r>
          </a:p>
        </p:txBody>
      </p:sp>
    </p:spTree>
    <p:extLst>
      <p:ext uri="{BB962C8B-B14F-4D97-AF65-F5344CB8AC3E}">
        <p14:creationId xmlns:p14="http://schemas.microsoft.com/office/powerpoint/2010/main" val="214824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4772-50A0-7575-0A2A-6EEC2E91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63546-681B-1B6F-FFF9-9A0A061E5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I’m a retired EE who loves HF operating</a:t>
            </a:r>
          </a:p>
          <a:p>
            <a:r>
              <a:rPr lang="en-US" dirty="0"/>
              <a:t>I live on a small lot (75x75’) with a big house that covers most of the property</a:t>
            </a:r>
          </a:p>
          <a:p>
            <a:r>
              <a:rPr lang="en-US" dirty="0"/>
              <a:t>My shack is on the second floor which presents several challenges</a:t>
            </a:r>
          </a:p>
          <a:p>
            <a:r>
              <a:rPr lang="en-US" dirty="0"/>
              <a:t>My antenna solution is stacked dipoles. Its not perfect, but I understand my limitations</a:t>
            </a:r>
          </a:p>
          <a:p>
            <a:r>
              <a:rPr lang="en-US" dirty="0"/>
              <a:t>Since I am in close proximity to my antennas, I have RF in my shack</a:t>
            </a:r>
          </a:p>
          <a:p>
            <a:pPr lvl="1"/>
            <a:r>
              <a:rPr lang="en-US" dirty="0"/>
              <a:t>This is called the Near Field, closer than one </a:t>
            </a:r>
            <a:r>
              <a:rPr lang="en-US" dirty="0" err="1"/>
              <a:t>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61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FE22-2B7E-8A0F-ECBC-3DEC9CA6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 Zone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5DC49-E5A3-18AD-4DFB-ABC9C9D3E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079500"/>
            <a:ext cx="6908800" cy="469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611116-E00C-6CDF-F569-515A499325B3}"/>
              </a:ext>
            </a:extLst>
          </p:cNvPr>
          <p:cNvSpPr txBox="1"/>
          <p:nvPr/>
        </p:nvSpPr>
        <p:spPr>
          <a:xfrm>
            <a:off x="6812221" y="5202621"/>
            <a:ext cx="121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d=h/tan(⍶)</a:t>
            </a:r>
          </a:p>
        </p:txBody>
      </p:sp>
    </p:spTree>
    <p:extLst>
      <p:ext uri="{BB962C8B-B14F-4D97-AF65-F5344CB8AC3E}">
        <p14:creationId xmlns:p14="http://schemas.microsoft.com/office/powerpoint/2010/main" val="4261918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F6420-1DC5-F2C6-729E-E9DD2EB0F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en-US" sz="3500"/>
              <a:t>Vertical Antennas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9563-AD56-A74D-EF56-DCD6AD404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2118001"/>
            <a:ext cx="3729568" cy="4192089"/>
          </a:xfrm>
        </p:spPr>
        <p:txBody>
          <a:bodyPr anchor="ctr">
            <a:normAutofit/>
          </a:bodyPr>
          <a:lstStyle/>
          <a:p>
            <a:r>
              <a:rPr lang="en-US" sz="1600" dirty="0"/>
              <a:t>Vertical antennas are great DX antennas. They excel at radiation angles &lt;20º, &gt;1200 miles/hop</a:t>
            </a:r>
          </a:p>
          <a:p>
            <a:r>
              <a:rPr lang="en-US" sz="1600" dirty="0"/>
              <a:t>Verticals mounted on the ground need a good radial system. 30 radials or more provide low ground loss. Their length is not critical.</a:t>
            </a:r>
          </a:p>
          <a:p>
            <a:r>
              <a:rPr lang="en-US" sz="1600" dirty="0"/>
              <a:t>Elevated verticals require at least 2 resonant radials per band</a:t>
            </a:r>
          </a:p>
          <a:p>
            <a:r>
              <a:rPr lang="en-US" sz="1600" dirty="0"/>
              <a:t>Verticals need a clear field of view. Ground mounted between houses they don’t do well. In a park or open field, they perform well</a:t>
            </a:r>
          </a:p>
          <a:p>
            <a:r>
              <a:rPr lang="en-US" sz="1600" dirty="0"/>
              <a:t>Ground mounted verticals have poor close in performance due to the overhead null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986D5-7DF1-0B36-8D38-721E40C52C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57" r="15997"/>
          <a:stretch>
            <a:fillRect/>
          </a:stretch>
        </p:blipFill>
        <p:spPr>
          <a:xfrm>
            <a:off x="4971393" y="1430164"/>
            <a:ext cx="3581005" cy="46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7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D4B1-EEF4-219A-1063-F35F9EB8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</a:t>
            </a:r>
            <a:r>
              <a:rPr lang="en-US"/>
              <a:t>Radiation Patterns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5BEE4-1588-5F10-8B01-794DC9046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786" y="3429000"/>
            <a:ext cx="4573095" cy="2450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707DD-FA8F-5AE6-10A9-EA027849AF4A}"/>
              </a:ext>
            </a:extLst>
          </p:cNvPr>
          <p:cNvSpPr txBox="1"/>
          <p:nvPr/>
        </p:nvSpPr>
        <p:spPr>
          <a:xfrm>
            <a:off x="5129179" y="6123542"/>
            <a:ext cx="20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10M Vertical up 20’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219E5-250D-B364-9FB1-4CC57F4B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67" y="1039091"/>
            <a:ext cx="2313063" cy="2389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F69919-FB34-C84C-75AC-A2CDEAC09284}"/>
              </a:ext>
            </a:extLst>
          </p:cNvPr>
          <p:cNvSpPr txBox="1"/>
          <p:nvPr/>
        </p:nvSpPr>
        <p:spPr>
          <a:xfrm>
            <a:off x="1166649" y="3584028"/>
            <a:ext cx="18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10M Vertical up 1’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A5030-5357-7663-B4F2-AF19893A5BFB}"/>
              </a:ext>
            </a:extLst>
          </p:cNvPr>
          <p:cNvSpPr txBox="1"/>
          <p:nvPr/>
        </p:nvSpPr>
        <p:spPr>
          <a:xfrm>
            <a:off x="4141076" y="1576552"/>
            <a:ext cx="3978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Raising a vertical high off ground creates</a:t>
            </a:r>
          </a:p>
          <a:p>
            <a:r>
              <a:rPr lang="en-US" dirty="0"/>
              <a:t> high angle lobes and reduces low angle</a:t>
            </a:r>
          </a:p>
          <a:p>
            <a:r>
              <a:rPr lang="en-US" dirty="0"/>
              <a:t> radiation.</a:t>
            </a:r>
          </a:p>
        </p:txBody>
      </p:sp>
    </p:spTree>
    <p:extLst>
      <p:ext uri="{BB962C8B-B14F-4D97-AF65-F5344CB8AC3E}">
        <p14:creationId xmlns:p14="http://schemas.microsoft.com/office/powerpoint/2010/main" val="53131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3B02-09C9-B629-8989-6A40D086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40CB1-6714-634F-AED7-E21433D7D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Mounting a vertical too high reduces low angle radiation, creates high angle lobes</a:t>
            </a:r>
          </a:p>
          <a:p>
            <a:pPr lvl="1"/>
            <a:r>
              <a:rPr lang="en-US" dirty="0"/>
              <a:t>&lt;10’ off ground to preserve 10M performance</a:t>
            </a:r>
          </a:p>
          <a:p>
            <a:r>
              <a:rPr lang="en-US" dirty="0"/>
              <a:t>A vertical Dipole or EFHW does not require radials and is a very good antenna</a:t>
            </a:r>
          </a:p>
          <a:p>
            <a:r>
              <a:rPr lang="en-US" dirty="0"/>
              <a:t>Multi-band no radial designs are a compromise, but will get you on the air making contacts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40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D9DF-6F00-0E40-8B64-BEC3AD0B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End Fed Half Wave Antenna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6EE6F-E115-E540-ABD0-126ED21A6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95075"/>
            <a:ext cx="8346223" cy="3953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733F8-BE84-B84B-B882-24E7E0054935}"/>
              </a:ext>
            </a:extLst>
          </p:cNvPr>
          <p:cNvSpPr txBox="1"/>
          <p:nvPr/>
        </p:nvSpPr>
        <p:spPr>
          <a:xfrm>
            <a:off x="713180" y="4734734"/>
            <a:ext cx="7717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compensation coil is required to have a proper resonant frequency at harmonics, it compensates for end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N4LQ, Steve Ellington, has a lot of data on his Face Book and You Tube pages.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 versions are available for those who don’t like building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LDG sells an inexpensive low power transformer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ARRL has a very nice Kit available but does not talk about the coil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D3D71-1FF2-CC47-A7EA-FFEA61325B70}"/>
              </a:ext>
            </a:extLst>
          </p:cNvPr>
          <p:cNvSpPr txBox="1"/>
          <p:nvPr/>
        </p:nvSpPr>
        <p:spPr>
          <a:xfrm>
            <a:off x="1994264" y="3275111"/>
            <a:ext cx="1165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Counterpoise</a:t>
            </a:r>
          </a:p>
        </p:txBody>
      </p:sp>
    </p:spTree>
    <p:extLst>
      <p:ext uri="{BB962C8B-B14F-4D97-AF65-F5344CB8AC3E}">
        <p14:creationId xmlns:p14="http://schemas.microsoft.com/office/powerpoint/2010/main" val="370183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6C34-4AF7-BD41-943F-D93B1689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EFHW Radiation Patterns: Horizontal 40M EFHW at 30’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0D9BA-C6C5-A945-965A-2118EB81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763" y="1033671"/>
            <a:ext cx="2409472" cy="254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0AD38B-3DC2-CD4C-BE8F-017BD7653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265" y="1033671"/>
            <a:ext cx="3583559" cy="3813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ED5A1-C11C-0947-A5C5-6B0900FA2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763" y="3917212"/>
            <a:ext cx="2354075" cy="2483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80C4C3-5629-8249-87C3-3C2464A5DDF3}"/>
              </a:ext>
            </a:extLst>
          </p:cNvPr>
          <p:cNvSpPr txBox="1"/>
          <p:nvPr/>
        </p:nvSpPr>
        <p:spPr>
          <a:xfrm>
            <a:off x="1956816" y="3575703"/>
            <a:ext cx="91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Broadside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CF6EF-8AC0-A24B-B657-A2A64BCEE391}"/>
              </a:ext>
            </a:extLst>
          </p:cNvPr>
          <p:cNvSpPr txBox="1"/>
          <p:nvPr/>
        </p:nvSpPr>
        <p:spPr>
          <a:xfrm>
            <a:off x="1878036" y="6412077"/>
            <a:ext cx="775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End Fire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DC006-2AA0-9848-BBED-66F5646FBE38}"/>
              </a:ext>
            </a:extLst>
          </p:cNvPr>
          <p:cNvSpPr txBox="1"/>
          <p:nvPr/>
        </p:nvSpPr>
        <p:spPr>
          <a:xfrm>
            <a:off x="5247249" y="4851228"/>
            <a:ext cx="2577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Azimuth pattern at 30º elevation</a:t>
            </a:r>
          </a:p>
          <a:p>
            <a:r>
              <a:rPr lang="en-US" sz="1400" dirty="0"/>
              <a:t>Antenna Oriented up/down</a:t>
            </a:r>
          </a:p>
        </p:txBody>
      </p:sp>
    </p:spTree>
    <p:extLst>
      <p:ext uri="{BB962C8B-B14F-4D97-AF65-F5344CB8AC3E}">
        <p14:creationId xmlns:p14="http://schemas.microsoft.com/office/powerpoint/2010/main" val="451261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8D915-8F30-C01D-1179-4F7623BC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916395" cy="1800526"/>
          </a:xfrm>
        </p:spPr>
        <p:txBody>
          <a:bodyPr>
            <a:normAutofit/>
          </a:bodyPr>
          <a:lstStyle/>
          <a:p>
            <a:r>
              <a:rPr lang="en-US" dirty="0"/>
              <a:t>Other Geometries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61071-7BBE-CF58-C11E-C4E260F63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23381"/>
            <a:ext cx="2916396" cy="3553581"/>
          </a:xfrm>
        </p:spPr>
        <p:txBody>
          <a:bodyPr>
            <a:normAutofit/>
          </a:bodyPr>
          <a:lstStyle/>
          <a:p>
            <a:r>
              <a:rPr lang="en-US" sz="1700" dirty="0"/>
              <a:t>A sloping dipole has a mix of horizontal and vertical radiation but works well</a:t>
            </a:r>
          </a:p>
          <a:p>
            <a:r>
              <a:rPr lang="en-US" sz="1700" dirty="0"/>
              <a:t>An Inv-L is a vertical with top loading that eliminates the overhead null. These are popular on the low bands.</a:t>
            </a:r>
          </a:p>
          <a:p>
            <a:pPr lvl="1"/>
            <a:r>
              <a:rPr lang="en-US" sz="1700" dirty="0"/>
              <a:t>An Inv-L EFHW works very 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11CF5-7093-C132-F257-39383AE8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739" y="1554228"/>
            <a:ext cx="3560660" cy="3777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06794D-8FDD-48C4-9C20-3DF91B3803D1}"/>
              </a:ext>
            </a:extLst>
          </p:cNvPr>
          <p:cNvSpPr txBox="1"/>
          <p:nvPr/>
        </p:nvSpPr>
        <p:spPr>
          <a:xfrm>
            <a:off x="5980386" y="5517931"/>
            <a:ext cx="173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40M EFHW Inv-L</a:t>
            </a:r>
          </a:p>
        </p:txBody>
      </p:sp>
    </p:spTree>
    <p:extLst>
      <p:ext uri="{BB962C8B-B14F-4D97-AF65-F5344CB8AC3E}">
        <p14:creationId xmlns:p14="http://schemas.microsoft.com/office/powerpoint/2010/main" val="2254509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81EA5-1A55-9102-DFF8-4DC27A7B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AC79-6756-7A07-5537-4A9F01E22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Station Efficiency includes feeding the antenna, taming the RF in your shack and matching the impedance at the end of the coax to 50Ω</a:t>
            </a:r>
          </a:p>
          <a:p>
            <a:r>
              <a:rPr lang="en-US" dirty="0"/>
              <a:t>Good quality coax is not cheap these days. Amazon coax is a crap shoot. I buy from reputable companies</a:t>
            </a:r>
          </a:p>
          <a:p>
            <a:pPr lvl="1"/>
            <a:r>
              <a:rPr lang="en-US" dirty="0"/>
              <a:t>DX Engineering</a:t>
            </a:r>
          </a:p>
          <a:p>
            <a:pPr lvl="1"/>
            <a:r>
              <a:rPr lang="en-US" dirty="0"/>
              <a:t>ABR Industries</a:t>
            </a:r>
          </a:p>
          <a:p>
            <a:pPr lvl="1"/>
            <a:r>
              <a:rPr lang="en-US" dirty="0"/>
              <a:t>Messi &amp; </a:t>
            </a:r>
            <a:r>
              <a:rPr lang="en-US" dirty="0" err="1"/>
              <a:t>Paoloni</a:t>
            </a:r>
            <a:r>
              <a:rPr lang="en-US" dirty="0"/>
              <a:t> (</a:t>
            </a:r>
            <a:r>
              <a:rPr lang="en-US" dirty="0" err="1"/>
              <a:t>GigaParts</a:t>
            </a:r>
            <a:r>
              <a:rPr lang="en-US" dirty="0"/>
              <a:t> or direct)</a:t>
            </a:r>
          </a:p>
          <a:p>
            <a:r>
              <a:rPr lang="en-US" dirty="0"/>
              <a:t>1dB of feedline loss reduces your transmit power by 25%</a:t>
            </a:r>
          </a:p>
        </p:txBody>
      </p:sp>
    </p:spTree>
    <p:extLst>
      <p:ext uri="{BB962C8B-B14F-4D97-AF65-F5344CB8AC3E}">
        <p14:creationId xmlns:p14="http://schemas.microsoft.com/office/powerpoint/2010/main" val="3454538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DF58-5EB0-69A7-EFBA-EC0A5BDF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Taming the RF in Your Shack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C7E1-09E8-DBA9-7E40-87E74A8F3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2382"/>
            <a:ext cx="5551433" cy="4784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first source of RF is common mode current on the outside of the coax shield</a:t>
            </a:r>
          </a:p>
          <a:p>
            <a:r>
              <a:rPr lang="en-US" dirty="0"/>
              <a:t>All coax entering my shack goes through a line isolator</a:t>
            </a:r>
          </a:p>
          <a:p>
            <a:pPr lvl="1"/>
            <a:r>
              <a:rPr lang="en-US" dirty="0"/>
              <a:t>1:1 Balun</a:t>
            </a:r>
          </a:p>
          <a:p>
            <a:pPr lvl="1"/>
            <a:r>
              <a:rPr lang="en-US" dirty="0"/>
              <a:t>8-10 turns RG-8X on an FT240-31 Ferrite toroid</a:t>
            </a:r>
          </a:p>
          <a:p>
            <a:pPr lvl="1"/>
            <a:r>
              <a:rPr lang="en-US" dirty="0"/>
              <a:t>5 FT240-31 beads on the coax</a:t>
            </a:r>
          </a:p>
          <a:p>
            <a:r>
              <a:rPr lang="en-US" dirty="0"/>
              <a:t>The isolator should be as close to your tuner or transceiver as 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31918-FB72-293B-239A-CFBD6F1A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082" y="1668318"/>
            <a:ext cx="2963917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8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9859-2975-8304-D961-AE4A1BC8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24034-DE4E-2917-4F14-EF9FEA75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2383"/>
            <a:ext cx="7886700" cy="29273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 should have a safety ground. As short a run as possible of #6 wire or tinned copper braid to a ground rod</a:t>
            </a:r>
          </a:p>
          <a:p>
            <a:r>
              <a:rPr lang="en-US" dirty="0"/>
              <a:t>All you station equipment should be connected to this ground using a heavy ground bus. This is not an RF ground; the length is too long in most cases.</a:t>
            </a:r>
          </a:p>
          <a:p>
            <a:r>
              <a:rPr lang="en-US" dirty="0"/>
              <a:t>Connecting all equipment grounds to a common point puts them all at the same RF potential but since most shacks are in the near field of the antennas there will be RF on all station wiring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3886E-9272-E479-D1A3-D8F11D0EC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29" y="4151586"/>
            <a:ext cx="6416696" cy="21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8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BBC9-08FA-F3F1-CD1E-0FEDB804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AB11-E9B2-A1E8-AF27-1DEB8A3D8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2382"/>
            <a:ext cx="7886700" cy="17607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Antennas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Efficient, trouble-free station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Recent portable antenna results</a:t>
            </a:r>
          </a:p>
        </p:txBody>
      </p:sp>
    </p:spTree>
    <p:extLst>
      <p:ext uri="{BB962C8B-B14F-4D97-AF65-F5344CB8AC3E}">
        <p14:creationId xmlns:p14="http://schemas.microsoft.com/office/powerpoint/2010/main" val="1110506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E4CC-D881-A6C5-8D71-8CF8E7B1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8333-47DC-6473-8CD4-0D7ECC6E2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Equipment wiring can result in ground loops that can cause RF ‘Hot Spots’ on your operating bench such as hot MICs, Keys, accessories, etc.</a:t>
            </a:r>
          </a:p>
          <a:p>
            <a:r>
              <a:rPr lang="en-US" dirty="0"/>
              <a:t>The best solution I have found is to provide a very low impedance distributed ground under all my equipment.</a:t>
            </a:r>
          </a:p>
          <a:p>
            <a:r>
              <a:rPr lang="en-US" dirty="0"/>
              <a:t>This is described in detail in the ARRL book “Grounding and Bonding For the Radio Amateur” by Ward Silver, Chapter 5. I highly recommend this book, available from the ARRL or Amazon.</a:t>
            </a:r>
          </a:p>
        </p:txBody>
      </p:sp>
    </p:spTree>
    <p:extLst>
      <p:ext uri="{BB962C8B-B14F-4D97-AF65-F5344CB8AC3E}">
        <p14:creationId xmlns:p14="http://schemas.microsoft.com/office/powerpoint/2010/main" val="3180859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C154-6EE7-AECC-9195-D09296BF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Shack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740BA-E3FC-B363-8E13-EA4F4C62E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386" y="479447"/>
            <a:ext cx="4442841" cy="58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26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5F45-6167-B242-B226-73595094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Portable Antenna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BC5CE-D35E-A0AB-1281-D3F6460E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2383"/>
            <a:ext cx="7886700" cy="2149604"/>
          </a:xfrm>
        </p:spPr>
        <p:txBody>
          <a:bodyPr/>
          <a:lstStyle/>
          <a:p>
            <a:r>
              <a:rPr lang="en-US" dirty="0"/>
              <a:t>I’ve been using Faraday Cloth as a counterpoise with my 17’ whip for over a year now</a:t>
            </a:r>
          </a:p>
          <a:p>
            <a:pPr lvl="1"/>
            <a:r>
              <a:rPr lang="en-US" dirty="0"/>
              <a:t>No radial tuning when you change bands</a:t>
            </a:r>
          </a:p>
          <a:p>
            <a:pPr lvl="1"/>
            <a:r>
              <a:rPr lang="en-US" dirty="0"/>
              <a:t>Low VSWR 20-10M</a:t>
            </a:r>
          </a:p>
          <a:p>
            <a:pPr lvl="1"/>
            <a:r>
              <a:rPr lang="en-US" dirty="0"/>
              <a:t>No trip Hazard in local parks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D2BE4-3BBB-C014-9425-1DC10F87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24" y="3541987"/>
            <a:ext cx="4955628" cy="27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48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6489-6007-6794-5CB7-250E9343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Faraday Strip Radials - FSR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4CD44-8F2E-6965-5EFA-1757294C5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2382"/>
            <a:ext cx="7886700" cy="1245715"/>
          </a:xfrm>
        </p:spPr>
        <p:txBody>
          <a:bodyPr/>
          <a:lstStyle/>
          <a:p>
            <a:r>
              <a:rPr lang="en-US" dirty="0"/>
              <a:t>Chameleon recently came out with the FSR. Two 20’ strips of faraday cloth covered by heavy nylon fabric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16E27-F0CA-36C7-DE2E-CC71BBD07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827535"/>
            <a:ext cx="7772400" cy="366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31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BDFC-C01B-5C81-415F-F3090993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FSR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A6755-7EFC-1648-770D-121B9866B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in a cross pattern they are usable from 40-10M. </a:t>
            </a:r>
          </a:p>
          <a:p>
            <a:pPr lvl="1"/>
            <a:r>
              <a:rPr lang="en-US" dirty="0"/>
              <a:t>Low VSWR 20-10M 17’ whip, 30-10M 25’ whip</a:t>
            </a:r>
          </a:p>
          <a:p>
            <a:pPr lvl="1"/>
            <a:r>
              <a:rPr lang="en-US" dirty="0"/>
              <a:t>17’ whip + 40M coil VSWR 2.3-3:1</a:t>
            </a:r>
          </a:p>
          <a:p>
            <a:pPr lvl="1"/>
            <a:r>
              <a:rPr lang="en-US" dirty="0"/>
              <a:t>25’ whip + 40M coil VSWR 1.7-2:1</a:t>
            </a:r>
          </a:p>
          <a:p>
            <a:r>
              <a:rPr lang="en-US" dirty="0"/>
              <a:t>Used end-to-end, two 20’ radials, on 40M </a:t>
            </a:r>
          </a:p>
          <a:p>
            <a:pPr lvl="1"/>
            <a:r>
              <a:rPr lang="en-US" dirty="0"/>
              <a:t>17’ whip + 40M coil </a:t>
            </a:r>
            <a:r>
              <a:rPr lang="en-US"/>
              <a:t>VSWR 1.5-2:1</a:t>
            </a:r>
            <a:endParaRPr lang="en-US" dirty="0"/>
          </a:p>
          <a:p>
            <a:pPr lvl="1"/>
            <a:r>
              <a:rPr lang="en-US" dirty="0"/>
              <a:t>25’ whip + 40M coil VSWR 1.13-1.5:1</a:t>
            </a:r>
          </a:p>
        </p:txBody>
      </p:sp>
    </p:spTree>
    <p:extLst>
      <p:ext uri="{BB962C8B-B14F-4D97-AF65-F5344CB8AC3E}">
        <p14:creationId xmlns:p14="http://schemas.microsoft.com/office/powerpoint/2010/main" val="1518155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C3BA-9436-B404-6C50-89F25267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3193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4EEE5-0A93-B784-DE0B-8FD1F9A5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2C143-9985-48BC-9566-AAA433838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n-US" sz="1700"/>
              <a:t>Your antenna is the most important part of your HF station</a:t>
            </a:r>
          </a:p>
          <a:p>
            <a:r>
              <a:rPr lang="en-US" sz="1700"/>
              <a:t>Virtually any transceiver manufactured in the past 20 years will provide a new ham many contacts</a:t>
            </a:r>
          </a:p>
          <a:p>
            <a:r>
              <a:rPr lang="en-US" sz="1700"/>
              <a:t>A poor antenna will limit both transmit and receive performance</a:t>
            </a:r>
          </a:p>
          <a:p>
            <a:r>
              <a:rPr lang="en-US" sz="1700"/>
              <a:t>This presentation is oriented to new hams putting up antennas that will provide the most contacts</a:t>
            </a:r>
          </a:p>
          <a:p>
            <a:r>
              <a:rPr lang="en-US" sz="1700"/>
              <a:t>As solar cycle 25 diminishes antenna requirements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3C98E-D1EA-1A2B-3E84-C2C8CADD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72" r="26112" b="2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73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D61E-DABB-F850-3EB7-46ECF2FA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Questionable Advice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47461B-AD3A-C2D8-F41A-C256BA4C2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0747" y="1430651"/>
            <a:ext cx="3490913" cy="399669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65A08-5D19-B966-4DA1-E3F0F3D5947D}"/>
              </a:ext>
            </a:extLst>
          </p:cNvPr>
          <p:cNvSpPr txBox="1"/>
          <p:nvPr/>
        </p:nvSpPr>
        <p:spPr>
          <a:xfrm>
            <a:off x="735724" y="1178403"/>
            <a:ext cx="39413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past I was told to put my antenna as high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That is good advice for DX but may limit your ability to make close in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better approach might be to put your antenna at a height that balances DX and local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Understanding the capability of your antennas is very useful </a:t>
            </a:r>
          </a:p>
        </p:txBody>
      </p:sp>
    </p:spTree>
    <p:extLst>
      <p:ext uri="{BB962C8B-B14F-4D97-AF65-F5344CB8AC3E}">
        <p14:creationId xmlns:p14="http://schemas.microsoft.com/office/powerpoint/2010/main" val="125457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71355-4955-212F-4AEA-CFE15D6C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700"/>
              <a:t>My Thought Process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424A-3C73-00EB-38E6-8ADE4A12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r>
              <a:rPr lang="en-US" sz="1900" dirty="0"/>
              <a:t>Everyone has different interests and constraints</a:t>
            </a:r>
          </a:p>
          <a:p>
            <a:r>
              <a:rPr lang="en-US" sz="1900" dirty="0"/>
              <a:t>I enjoy working DX stations but enjoy rag chewing more. I want my antennas to have good low angle performance for </a:t>
            </a:r>
            <a:r>
              <a:rPr lang="en-US" sz="1900" dirty="0" err="1"/>
              <a:t>DXing</a:t>
            </a:r>
            <a:r>
              <a:rPr lang="en-US" sz="1900" dirty="0"/>
              <a:t> but not at the expense of close in contacts</a:t>
            </a:r>
          </a:p>
          <a:p>
            <a:r>
              <a:rPr lang="en-US" sz="1900" dirty="0"/>
              <a:t>Dipoles provide a good compromise. I have pulleys at different heights on my 45’ mast so I can move my dipoles up and down to optimize performance during solar max and min</a:t>
            </a:r>
          </a:p>
          <a:p>
            <a:r>
              <a:rPr lang="en-US" sz="1900" dirty="0"/>
              <a:t>Verticals present a challenge for small lots. You need to mount it clear of structures. Putting it up too high reduces low angle gain.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6C03A-AB06-BD3C-23B8-FF0A775B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75" r="15476" b="1"/>
          <a:stretch>
            <a:fillRect/>
          </a:stretch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4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9352" y="5486400"/>
            <a:ext cx="2004648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Golden Age of Radio Amateur radio operator Ham, radio transparent  background PNG clipart | HiClipart">
            <a:extLst>
              <a:ext uri="{FF2B5EF4-FFF2-40B4-BE49-F238E27FC236}">
                <a16:creationId xmlns:a16="http://schemas.microsoft.com/office/drawing/2014/main" id="{7CBA75CF-C47F-2600-FF91-48B2634D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789" y="1658619"/>
            <a:ext cx="3583036" cy="336805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Arc 103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1537" y="650160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C3B53-AD3A-B946-9703-6855E22E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9493"/>
            <a:ext cx="3943350" cy="1325563"/>
          </a:xfrm>
        </p:spPr>
        <p:txBody>
          <a:bodyPr>
            <a:normAutofit/>
          </a:bodyPr>
          <a:lstStyle/>
          <a:p>
            <a:r>
              <a:rPr lang="en-US" dirty="0"/>
              <a:t>How Close Can You Contact?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BAE60-3238-A519-1BA2-03CB07CF5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4443"/>
            <a:ext cx="3943350" cy="4192520"/>
          </a:xfrm>
        </p:spPr>
        <p:txBody>
          <a:bodyPr>
            <a:normAutofit/>
          </a:bodyPr>
          <a:lstStyle/>
          <a:p>
            <a:r>
              <a:rPr lang="en-US" sz="2200" dirty="0"/>
              <a:t>We will begin by discussing the critical frequency which limits close in propagation</a:t>
            </a:r>
          </a:p>
          <a:p>
            <a:r>
              <a:rPr lang="en-US" sz="2200" dirty="0"/>
              <a:t>In propagation predictions we need to understand that the most commonly used numbers have a 50% probability</a:t>
            </a:r>
          </a:p>
          <a:p>
            <a:r>
              <a:rPr lang="en-US" sz="2200" dirty="0"/>
              <a:t>The critical and maximum usable frequencies are the most important factors to understand</a:t>
            </a:r>
          </a:p>
        </p:txBody>
      </p:sp>
    </p:spTree>
    <p:extLst>
      <p:ext uri="{BB962C8B-B14F-4D97-AF65-F5344CB8AC3E}">
        <p14:creationId xmlns:p14="http://schemas.microsoft.com/office/powerpoint/2010/main" val="15014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CAE3-A664-A4BB-DBC4-126AB60F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Frequency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D49D4A-E876-BF62-16B9-4765894F6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503" y="1039091"/>
            <a:ext cx="6589987" cy="37657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27726-A615-1969-322C-ED3BB15CCCBE}"/>
              </a:ext>
            </a:extLst>
          </p:cNvPr>
          <p:cNvSpPr txBox="1"/>
          <p:nvPr/>
        </p:nvSpPr>
        <p:spPr>
          <a:xfrm>
            <a:off x="1124607" y="5087007"/>
            <a:ext cx="6379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Critical Frequency f</a:t>
            </a:r>
            <a:r>
              <a:rPr lang="en-US" sz="2000" baseline="-25000" dirty="0"/>
              <a:t>c</a:t>
            </a:r>
            <a:r>
              <a:rPr lang="en-US" sz="2000" dirty="0"/>
              <a:t> is the highest frequency that can be transmitted straight up and be reflected back to Earth. This limits local contacts to frequencies &lt;f</a:t>
            </a:r>
            <a:r>
              <a:rPr lang="en-US" sz="2000" baseline="-25000" dirty="0"/>
              <a:t>c.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44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EDF9-4E4A-5140-ACE6-A5A48E75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Critical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EF73B-DACA-324F-B6F7-37AD268C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910" y="3005960"/>
            <a:ext cx="6333136" cy="3199578"/>
          </a:xfrm>
        </p:spPr>
        <p:txBody>
          <a:bodyPr anchor="ctr">
            <a:normAutofit/>
          </a:bodyPr>
          <a:lstStyle/>
          <a:p>
            <a:r>
              <a:rPr lang="en-US" sz="1600" dirty="0"/>
              <a:t>Many of you may have noticed poor propagation for local signals early in the mornings and evenings</a:t>
            </a:r>
          </a:p>
          <a:p>
            <a:r>
              <a:rPr lang="en-US" sz="1600" dirty="0"/>
              <a:t>This is due to a low critical frequency (foF2). </a:t>
            </a:r>
          </a:p>
          <a:p>
            <a:r>
              <a:rPr lang="en-US" sz="1600" dirty="0"/>
              <a:t>The critical frequency is determined by the amount of ionization in the ionosphere</a:t>
            </a:r>
          </a:p>
          <a:p>
            <a:pPr lvl="1"/>
            <a:r>
              <a:rPr lang="en-US" sz="1600" dirty="0"/>
              <a:t>3-4MHz at night</a:t>
            </a:r>
          </a:p>
          <a:p>
            <a:pPr lvl="1"/>
            <a:r>
              <a:rPr lang="en-US" sz="1600" dirty="0"/>
              <a:t>10-12MHz daytime (Solar max)</a:t>
            </a:r>
          </a:p>
          <a:p>
            <a:pPr lvl="1"/>
            <a:r>
              <a:rPr lang="en-US" sz="1600" dirty="0"/>
              <a:t>Rapid increase after sunrise (7-10AM)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F15AC-1940-3F35-3E7F-71519EE83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33" y="247652"/>
            <a:ext cx="2586640" cy="3024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1995FB-A84D-5A83-0982-DA649F590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891" y="339229"/>
            <a:ext cx="2572568" cy="2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1976</Words>
  <Application>Microsoft Macintosh PowerPoint</Application>
  <PresentationFormat>On-screen Show (4:3)</PresentationFormat>
  <Paragraphs>199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 HF Station Considerations</vt:lpstr>
      <vt:lpstr>Who Am I?</vt:lpstr>
      <vt:lpstr>Summary</vt:lpstr>
      <vt:lpstr>Overview</vt:lpstr>
      <vt:lpstr>Questionable Advice</vt:lpstr>
      <vt:lpstr>My Thought Process</vt:lpstr>
      <vt:lpstr>How Close Can You Contact?</vt:lpstr>
      <vt:lpstr>Critical Frequency</vt:lpstr>
      <vt:lpstr>Critical Frequency</vt:lpstr>
      <vt:lpstr>Critical Frequency</vt:lpstr>
      <vt:lpstr>MUF</vt:lpstr>
      <vt:lpstr>Band Considerations</vt:lpstr>
      <vt:lpstr>Horizontal Polarization</vt:lpstr>
      <vt:lpstr>40M Dipole</vt:lpstr>
      <vt:lpstr>Higher Frequency Bands</vt:lpstr>
      <vt:lpstr>20M Dipole</vt:lpstr>
      <vt:lpstr>15 and 10M Bands Near Solar Max</vt:lpstr>
      <vt:lpstr>Close In Propagation Summary</vt:lpstr>
      <vt:lpstr>Fresnel Zone</vt:lpstr>
      <vt:lpstr>Fresnel Zone</vt:lpstr>
      <vt:lpstr>Vertical Antennas</vt:lpstr>
      <vt:lpstr>Vertical Radiation Patterns</vt:lpstr>
      <vt:lpstr>Verticals – cont’d</vt:lpstr>
      <vt:lpstr>What is an End Fed Half Wave Antenna</vt:lpstr>
      <vt:lpstr>EFHW Radiation Patterns: Horizontal 40M EFHW at 30’</vt:lpstr>
      <vt:lpstr>Other Geometries</vt:lpstr>
      <vt:lpstr>Station Efficiency</vt:lpstr>
      <vt:lpstr>Taming the RF in Your Shack</vt:lpstr>
      <vt:lpstr>Safety Ground</vt:lpstr>
      <vt:lpstr>RF Grounding</vt:lpstr>
      <vt:lpstr>My Shack</vt:lpstr>
      <vt:lpstr>Recent Portable Antenna Results</vt:lpstr>
      <vt:lpstr>Faraday Strip Radials - FSR</vt:lpstr>
      <vt:lpstr>FSR cont’d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Antenna Thoughts</dc:title>
  <dc:creator>Bill W6QR</dc:creator>
  <cp:lastModifiedBy>Bill W6QR</cp:lastModifiedBy>
  <cp:revision>31</cp:revision>
  <dcterms:created xsi:type="dcterms:W3CDTF">2025-07-26T19:46:12Z</dcterms:created>
  <dcterms:modified xsi:type="dcterms:W3CDTF">2026-03-10T15:09:47Z</dcterms:modified>
</cp:coreProperties>
</file>